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70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0" autoAdjust="0"/>
    <p:restoredTop sz="88357" autoAdjust="0"/>
  </p:normalViewPr>
  <p:slideViewPr>
    <p:cSldViewPr snapToGrid="0">
      <p:cViewPr varScale="1">
        <p:scale>
          <a:sx n="87" d="100"/>
          <a:sy n="87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3BEB9-AD61-41FE-89D1-E463747427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2BD3074-7804-4777-905A-3977F6F01789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386F6-B562-4098-BD7E-2D7D226DF09C}" type="parTrans" cxnId="{7F5EB45E-C23D-431D-91A4-0A9055101100}">
      <dgm:prSet/>
      <dgm:spPr/>
      <dgm:t>
        <a:bodyPr/>
        <a:lstStyle/>
        <a:p>
          <a:endParaRPr lang="en-US"/>
        </a:p>
      </dgm:t>
    </dgm:pt>
    <dgm:pt modelId="{4C9DEC22-FA71-4778-BD0C-6965A8BC38D4}" type="sibTrans" cxnId="{7F5EB45E-C23D-431D-91A4-0A9055101100}">
      <dgm:prSet/>
      <dgm:spPr/>
      <dgm:t>
        <a:bodyPr/>
        <a:lstStyle/>
        <a:p>
          <a:endParaRPr lang="en-US"/>
        </a:p>
      </dgm:t>
    </dgm:pt>
    <dgm:pt modelId="{350E2EA6-7770-49FB-B79F-EB841586230C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and/or physiology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1B5A3-799B-4051-A520-0C88E0B4A900}" type="parTrans" cxnId="{5B9C508F-95BA-47C0-B667-FC7BD8F45C69}">
      <dgm:prSet/>
      <dgm:spPr/>
      <dgm:t>
        <a:bodyPr/>
        <a:lstStyle/>
        <a:p>
          <a:endParaRPr lang="en-US"/>
        </a:p>
      </dgm:t>
    </dgm:pt>
    <dgm:pt modelId="{113D4E9C-3FB6-4D59-8B98-4A964407F83C}" type="sibTrans" cxnId="{5B9C508F-95BA-47C0-B667-FC7BD8F45C69}">
      <dgm:prSet/>
      <dgm:spPr/>
      <dgm:t>
        <a:bodyPr/>
        <a:lstStyle/>
        <a:p>
          <a:endParaRPr lang="en-US"/>
        </a:p>
      </dgm:t>
    </dgm:pt>
    <dgm:pt modelId="{01025EE6-7BD5-465E-ADD0-EABA9ABB4C0F}" type="pres">
      <dgm:prSet presAssocID="{BF03BEB9-AD61-41FE-89D1-E463747427B8}" presName="Name0" presStyleCnt="0">
        <dgm:presLayoutVars>
          <dgm:dir/>
          <dgm:resizeHandles val="exact"/>
        </dgm:presLayoutVars>
      </dgm:prSet>
      <dgm:spPr/>
    </dgm:pt>
    <dgm:pt modelId="{D1D3EF02-619F-499A-90F0-6842E36E53C0}" type="pres">
      <dgm:prSet presAssocID="{D2BD3074-7804-4777-905A-3977F6F017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A13B-0979-42D7-80B6-BA80F732EF7E}" type="pres">
      <dgm:prSet presAssocID="{4C9DEC22-FA71-4778-BD0C-6965A8BC38D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5B725EB-9EE5-4C5E-B465-832ACEF87F3B}" type="pres">
      <dgm:prSet presAssocID="{4C9DEC22-FA71-4778-BD0C-6965A8BC38D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A87667-E446-412E-B07A-1059F3CE1FE5}" type="pres">
      <dgm:prSet presAssocID="{350E2EA6-7770-49FB-B79F-EB841586230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6F772-E1CB-484C-B218-5A64E7D283FD}" type="presOf" srcId="{4C9DEC22-FA71-4778-BD0C-6965A8BC38D4}" destId="{25B725EB-9EE5-4C5E-B465-832ACEF87F3B}" srcOrd="1" destOrd="0" presId="urn:microsoft.com/office/officeart/2005/8/layout/process1"/>
    <dgm:cxn modelId="{CE374A44-6C5C-4B70-92F0-3BF85CA31A37}" type="presOf" srcId="{350E2EA6-7770-49FB-B79F-EB841586230C}" destId="{3DA87667-E446-412E-B07A-1059F3CE1FE5}" srcOrd="0" destOrd="0" presId="urn:microsoft.com/office/officeart/2005/8/layout/process1"/>
    <dgm:cxn modelId="{5B9C508F-95BA-47C0-B667-FC7BD8F45C69}" srcId="{BF03BEB9-AD61-41FE-89D1-E463747427B8}" destId="{350E2EA6-7770-49FB-B79F-EB841586230C}" srcOrd="1" destOrd="0" parTransId="{93E1B5A3-799B-4051-A520-0C88E0B4A900}" sibTransId="{113D4E9C-3FB6-4D59-8B98-4A964407F83C}"/>
    <dgm:cxn modelId="{C06EEE5D-835E-4145-A586-7B6DCF14724B}" type="presOf" srcId="{BF03BEB9-AD61-41FE-89D1-E463747427B8}" destId="{01025EE6-7BD5-465E-ADD0-EABA9ABB4C0F}" srcOrd="0" destOrd="0" presId="urn:microsoft.com/office/officeart/2005/8/layout/process1"/>
    <dgm:cxn modelId="{E89E6E7A-3E6D-41FB-A722-6E8D1120F80D}" type="presOf" srcId="{D2BD3074-7804-4777-905A-3977F6F01789}" destId="{D1D3EF02-619F-499A-90F0-6842E36E53C0}" srcOrd="0" destOrd="0" presId="urn:microsoft.com/office/officeart/2005/8/layout/process1"/>
    <dgm:cxn modelId="{2CABB51D-6E81-49C1-B6D0-66BE87DD6CA7}" type="presOf" srcId="{4C9DEC22-FA71-4778-BD0C-6965A8BC38D4}" destId="{ED75A13B-0979-42D7-80B6-BA80F732EF7E}" srcOrd="0" destOrd="0" presId="urn:microsoft.com/office/officeart/2005/8/layout/process1"/>
    <dgm:cxn modelId="{7F5EB45E-C23D-431D-91A4-0A9055101100}" srcId="{BF03BEB9-AD61-41FE-89D1-E463747427B8}" destId="{D2BD3074-7804-4777-905A-3977F6F01789}" srcOrd="0" destOrd="0" parTransId="{818386F6-B562-4098-BD7E-2D7D226DF09C}" sibTransId="{4C9DEC22-FA71-4778-BD0C-6965A8BC38D4}"/>
    <dgm:cxn modelId="{3F6A6E6E-C3C2-476A-957B-29F6AF41978D}" type="presParOf" srcId="{01025EE6-7BD5-465E-ADD0-EABA9ABB4C0F}" destId="{D1D3EF02-619F-499A-90F0-6842E36E53C0}" srcOrd="0" destOrd="0" presId="urn:microsoft.com/office/officeart/2005/8/layout/process1"/>
    <dgm:cxn modelId="{53470D98-3BE4-4D43-93A3-2B5D18FD6364}" type="presParOf" srcId="{01025EE6-7BD5-465E-ADD0-EABA9ABB4C0F}" destId="{ED75A13B-0979-42D7-80B6-BA80F732EF7E}" srcOrd="1" destOrd="0" presId="urn:microsoft.com/office/officeart/2005/8/layout/process1"/>
    <dgm:cxn modelId="{088F4687-6256-4560-88DC-E3A72E6D497C}" type="presParOf" srcId="{ED75A13B-0979-42D7-80B6-BA80F732EF7E}" destId="{25B725EB-9EE5-4C5E-B465-832ACEF87F3B}" srcOrd="0" destOrd="0" presId="urn:microsoft.com/office/officeart/2005/8/layout/process1"/>
    <dgm:cxn modelId="{A1C5FFBC-FFEB-4581-B10E-7332E1614F8D}" type="presParOf" srcId="{01025EE6-7BD5-465E-ADD0-EABA9ABB4C0F}" destId="{3DA87667-E446-412E-B07A-1059F3CE1F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3BEB9-AD61-41FE-89D1-E463747427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2BD3074-7804-4777-905A-3977F6F0178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386F6-B562-4098-BD7E-2D7D226DF09C}" type="parTrans" cxnId="{7F5EB45E-C23D-431D-91A4-0A9055101100}">
      <dgm:prSet/>
      <dgm:spPr/>
      <dgm:t>
        <a:bodyPr/>
        <a:lstStyle/>
        <a:p>
          <a:endParaRPr lang="en-US"/>
        </a:p>
      </dgm:t>
    </dgm:pt>
    <dgm:pt modelId="{4C9DEC22-FA71-4778-BD0C-6965A8BC38D4}" type="sibTrans" cxnId="{7F5EB45E-C23D-431D-91A4-0A9055101100}">
      <dgm:prSet/>
      <dgm:spPr/>
      <dgm:t>
        <a:bodyPr/>
        <a:lstStyle/>
        <a:p>
          <a:endParaRPr lang="en-US"/>
        </a:p>
      </dgm:t>
    </dgm:pt>
    <dgm:pt modelId="{350E2EA6-7770-49FB-B79F-EB841586230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1) Time spent moving</a:t>
          </a:r>
        </a:p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2) Distance moved </a:t>
          </a:r>
        </a:p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3) Speed of movement</a:t>
          </a:r>
        </a:p>
      </dgm:t>
    </dgm:pt>
    <dgm:pt modelId="{93E1B5A3-799B-4051-A520-0C88E0B4A900}" type="parTrans" cxnId="{5B9C508F-95BA-47C0-B667-FC7BD8F45C69}">
      <dgm:prSet/>
      <dgm:spPr/>
      <dgm:t>
        <a:bodyPr/>
        <a:lstStyle/>
        <a:p>
          <a:endParaRPr lang="en-US"/>
        </a:p>
      </dgm:t>
    </dgm:pt>
    <dgm:pt modelId="{113D4E9C-3FB6-4D59-8B98-4A964407F83C}" type="sibTrans" cxnId="{5B9C508F-95BA-47C0-B667-FC7BD8F45C69}">
      <dgm:prSet/>
      <dgm:spPr/>
      <dgm:t>
        <a:bodyPr/>
        <a:lstStyle/>
        <a:p>
          <a:endParaRPr lang="en-US"/>
        </a:p>
      </dgm:t>
    </dgm:pt>
    <dgm:pt modelId="{01025EE6-7BD5-465E-ADD0-EABA9ABB4C0F}" type="pres">
      <dgm:prSet presAssocID="{BF03BEB9-AD61-41FE-89D1-E463747427B8}" presName="Name0" presStyleCnt="0">
        <dgm:presLayoutVars>
          <dgm:dir/>
          <dgm:resizeHandles val="exact"/>
        </dgm:presLayoutVars>
      </dgm:prSet>
      <dgm:spPr/>
    </dgm:pt>
    <dgm:pt modelId="{D1D3EF02-619F-499A-90F0-6842E36E53C0}" type="pres">
      <dgm:prSet presAssocID="{D2BD3074-7804-4777-905A-3977F6F01789}" presName="node" presStyleLbl="node1" presStyleIdx="0" presStyleCnt="2" custScaleX="65093" custScaleY="50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A13B-0979-42D7-80B6-BA80F732EF7E}" type="pres">
      <dgm:prSet presAssocID="{4C9DEC22-FA71-4778-BD0C-6965A8BC38D4}" presName="sibTrans" presStyleLbl="sibTrans2D1" presStyleIdx="0" presStyleCnt="1" custScaleY="88118"/>
      <dgm:spPr/>
      <dgm:t>
        <a:bodyPr/>
        <a:lstStyle/>
        <a:p>
          <a:endParaRPr lang="en-US"/>
        </a:p>
      </dgm:t>
    </dgm:pt>
    <dgm:pt modelId="{25B725EB-9EE5-4C5E-B465-832ACEF87F3B}" type="pres">
      <dgm:prSet presAssocID="{4C9DEC22-FA71-4778-BD0C-6965A8BC38D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A87667-E446-412E-B07A-1059F3CE1FE5}" type="pres">
      <dgm:prSet presAssocID="{350E2EA6-7770-49FB-B79F-EB841586230C}" presName="node" presStyleLbl="node1" presStyleIdx="1" presStyleCnt="2" custScaleX="70745" custScaleY="114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6F772-E1CB-484C-B218-5A64E7D283FD}" type="presOf" srcId="{4C9DEC22-FA71-4778-BD0C-6965A8BC38D4}" destId="{25B725EB-9EE5-4C5E-B465-832ACEF87F3B}" srcOrd="1" destOrd="0" presId="urn:microsoft.com/office/officeart/2005/8/layout/process1"/>
    <dgm:cxn modelId="{CE374A44-6C5C-4B70-92F0-3BF85CA31A37}" type="presOf" srcId="{350E2EA6-7770-49FB-B79F-EB841586230C}" destId="{3DA87667-E446-412E-B07A-1059F3CE1FE5}" srcOrd="0" destOrd="0" presId="urn:microsoft.com/office/officeart/2005/8/layout/process1"/>
    <dgm:cxn modelId="{5B9C508F-95BA-47C0-B667-FC7BD8F45C69}" srcId="{BF03BEB9-AD61-41FE-89D1-E463747427B8}" destId="{350E2EA6-7770-49FB-B79F-EB841586230C}" srcOrd="1" destOrd="0" parTransId="{93E1B5A3-799B-4051-A520-0C88E0B4A900}" sibTransId="{113D4E9C-3FB6-4D59-8B98-4A964407F83C}"/>
    <dgm:cxn modelId="{C06EEE5D-835E-4145-A586-7B6DCF14724B}" type="presOf" srcId="{BF03BEB9-AD61-41FE-89D1-E463747427B8}" destId="{01025EE6-7BD5-465E-ADD0-EABA9ABB4C0F}" srcOrd="0" destOrd="0" presId="urn:microsoft.com/office/officeart/2005/8/layout/process1"/>
    <dgm:cxn modelId="{E89E6E7A-3E6D-41FB-A722-6E8D1120F80D}" type="presOf" srcId="{D2BD3074-7804-4777-905A-3977F6F01789}" destId="{D1D3EF02-619F-499A-90F0-6842E36E53C0}" srcOrd="0" destOrd="0" presId="urn:microsoft.com/office/officeart/2005/8/layout/process1"/>
    <dgm:cxn modelId="{2CABB51D-6E81-49C1-B6D0-66BE87DD6CA7}" type="presOf" srcId="{4C9DEC22-FA71-4778-BD0C-6965A8BC38D4}" destId="{ED75A13B-0979-42D7-80B6-BA80F732EF7E}" srcOrd="0" destOrd="0" presId="urn:microsoft.com/office/officeart/2005/8/layout/process1"/>
    <dgm:cxn modelId="{7F5EB45E-C23D-431D-91A4-0A9055101100}" srcId="{BF03BEB9-AD61-41FE-89D1-E463747427B8}" destId="{D2BD3074-7804-4777-905A-3977F6F01789}" srcOrd="0" destOrd="0" parTransId="{818386F6-B562-4098-BD7E-2D7D226DF09C}" sibTransId="{4C9DEC22-FA71-4778-BD0C-6965A8BC38D4}"/>
    <dgm:cxn modelId="{3F6A6E6E-C3C2-476A-957B-29F6AF41978D}" type="presParOf" srcId="{01025EE6-7BD5-465E-ADD0-EABA9ABB4C0F}" destId="{D1D3EF02-619F-499A-90F0-6842E36E53C0}" srcOrd="0" destOrd="0" presId="urn:microsoft.com/office/officeart/2005/8/layout/process1"/>
    <dgm:cxn modelId="{53470D98-3BE4-4D43-93A3-2B5D18FD6364}" type="presParOf" srcId="{01025EE6-7BD5-465E-ADD0-EABA9ABB4C0F}" destId="{ED75A13B-0979-42D7-80B6-BA80F732EF7E}" srcOrd="1" destOrd="0" presId="urn:microsoft.com/office/officeart/2005/8/layout/process1"/>
    <dgm:cxn modelId="{088F4687-6256-4560-88DC-E3A72E6D497C}" type="presParOf" srcId="{ED75A13B-0979-42D7-80B6-BA80F732EF7E}" destId="{25B725EB-9EE5-4C5E-B465-832ACEF87F3B}" srcOrd="0" destOrd="0" presId="urn:microsoft.com/office/officeart/2005/8/layout/process1"/>
    <dgm:cxn modelId="{A1C5FFBC-FFEB-4581-B10E-7332E1614F8D}" type="presParOf" srcId="{01025EE6-7BD5-465E-ADD0-EABA9ABB4C0F}" destId="{3DA87667-E446-412E-B07A-1059F3CE1F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3BEB9-AD61-41FE-89D1-E463747427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2BD3074-7804-4777-905A-3977F6F01789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386F6-B562-4098-BD7E-2D7D226DF09C}" type="parTrans" cxnId="{7F5EB45E-C23D-431D-91A4-0A9055101100}">
      <dgm:prSet/>
      <dgm:spPr/>
      <dgm:t>
        <a:bodyPr/>
        <a:lstStyle/>
        <a:p>
          <a:endParaRPr lang="en-US"/>
        </a:p>
      </dgm:t>
    </dgm:pt>
    <dgm:pt modelId="{4C9DEC22-FA71-4778-BD0C-6965A8BC38D4}" type="sibTrans" cxnId="{7F5EB45E-C23D-431D-91A4-0A9055101100}">
      <dgm:prSet/>
      <dgm:spPr/>
      <dgm:t>
        <a:bodyPr/>
        <a:lstStyle/>
        <a:p>
          <a:endParaRPr lang="en-US"/>
        </a:p>
      </dgm:t>
    </dgm:pt>
    <dgm:pt modelId="{350E2EA6-7770-49FB-B79F-EB841586230C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and/or physiology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1B5A3-799B-4051-A520-0C88E0B4A900}" type="parTrans" cxnId="{5B9C508F-95BA-47C0-B667-FC7BD8F45C69}">
      <dgm:prSet/>
      <dgm:spPr/>
      <dgm:t>
        <a:bodyPr/>
        <a:lstStyle/>
        <a:p>
          <a:endParaRPr lang="en-US"/>
        </a:p>
      </dgm:t>
    </dgm:pt>
    <dgm:pt modelId="{113D4E9C-3FB6-4D59-8B98-4A964407F83C}" type="sibTrans" cxnId="{5B9C508F-95BA-47C0-B667-FC7BD8F45C69}">
      <dgm:prSet/>
      <dgm:spPr/>
      <dgm:t>
        <a:bodyPr/>
        <a:lstStyle/>
        <a:p>
          <a:endParaRPr lang="en-US"/>
        </a:p>
      </dgm:t>
    </dgm:pt>
    <dgm:pt modelId="{01025EE6-7BD5-465E-ADD0-EABA9ABB4C0F}" type="pres">
      <dgm:prSet presAssocID="{BF03BEB9-AD61-41FE-89D1-E463747427B8}" presName="Name0" presStyleCnt="0">
        <dgm:presLayoutVars>
          <dgm:dir/>
          <dgm:resizeHandles val="exact"/>
        </dgm:presLayoutVars>
      </dgm:prSet>
      <dgm:spPr/>
    </dgm:pt>
    <dgm:pt modelId="{D1D3EF02-619F-499A-90F0-6842E36E53C0}" type="pres">
      <dgm:prSet presAssocID="{D2BD3074-7804-4777-905A-3977F6F017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A13B-0979-42D7-80B6-BA80F732EF7E}" type="pres">
      <dgm:prSet presAssocID="{4C9DEC22-FA71-4778-BD0C-6965A8BC38D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5B725EB-9EE5-4C5E-B465-832ACEF87F3B}" type="pres">
      <dgm:prSet presAssocID="{4C9DEC22-FA71-4778-BD0C-6965A8BC38D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A87667-E446-412E-B07A-1059F3CE1FE5}" type="pres">
      <dgm:prSet presAssocID="{350E2EA6-7770-49FB-B79F-EB841586230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6F772-E1CB-484C-B218-5A64E7D283FD}" type="presOf" srcId="{4C9DEC22-FA71-4778-BD0C-6965A8BC38D4}" destId="{25B725EB-9EE5-4C5E-B465-832ACEF87F3B}" srcOrd="1" destOrd="0" presId="urn:microsoft.com/office/officeart/2005/8/layout/process1"/>
    <dgm:cxn modelId="{CE374A44-6C5C-4B70-92F0-3BF85CA31A37}" type="presOf" srcId="{350E2EA6-7770-49FB-B79F-EB841586230C}" destId="{3DA87667-E446-412E-B07A-1059F3CE1FE5}" srcOrd="0" destOrd="0" presId="urn:microsoft.com/office/officeart/2005/8/layout/process1"/>
    <dgm:cxn modelId="{5B9C508F-95BA-47C0-B667-FC7BD8F45C69}" srcId="{BF03BEB9-AD61-41FE-89D1-E463747427B8}" destId="{350E2EA6-7770-49FB-B79F-EB841586230C}" srcOrd="1" destOrd="0" parTransId="{93E1B5A3-799B-4051-A520-0C88E0B4A900}" sibTransId="{113D4E9C-3FB6-4D59-8B98-4A964407F83C}"/>
    <dgm:cxn modelId="{C06EEE5D-835E-4145-A586-7B6DCF14724B}" type="presOf" srcId="{BF03BEB9-AD61-41FE-89D1-E463747427B8}" destId="{01025EE6-7BD5-465E-ADD0-EABA9ABB4C0F}" srcOrd="0" destOrd="0" presId="urn:microsoft.com/office/officeart/2005/8/layout/process1"/>
    <dgm:cxn modelId="{E89E6E7A-3E6D-41FB-A722-6E8D1120F80D}" type="presOf" srcId="{D2BD3074-7804-4777-905A-3977F6F01789}" destId="{D1D3EF02-619F-499A-90F0-6842E36E53C0}" srcOrd="0" destOrd="0" presId="urn:microsoft.com/office/officeart/2005/8/layout/process1"/>
    <dgm:cxn modelId="{2CABB51D-6E81-49C1-B6D0-66BE87DD6CA7}" type="presOf" srcId="{4C9DEC22-FA71-4778-BD0C-6965A8BC38D4}" destId="{ED75A13B-0979-42D7-80B6-BA80F732EF7E}" srcOrd="0" destOrd="0" presId="urn:microsoft.com/office/officeart/2005/8/layout/process1"/>
    <dgm:cxn modelId="{7F5EB45E-C23D-431D-91A4-0A9055101100}" srcId="{BF03BEB9-AD61-41FE-89D1-E463747427B8}" destId="{D2BD3074-7804-4777-905A-3977F6F01789}" srcOrd="0" destOrd="0" parTransId="{818386F6-B562-4098-BD7E-2D7D226DF09C}" sibTransId="{4C9DEC22-FA71-4778-BD0C-6965A8BC38D4}"/>
    <dgm:cxn modelId="{3F6A6E6E-C3C2-476A-957B-29F6AF41978D}" type="presParOf" srcId="{01025EE6-7BD5-465E-ADD0-EABA9ABB4C0F}" destId="{D1D3EF02-619F-499A-90F0-6842E36E53C0}" srcOrd="0" destOrd="0" presId="urn:microsoft.com/office/officeart/2005/8/layout/process1"/>
    <dgm:cxn modelId="{53470D98-3BE4-4D43-93A3-2B5D18FD6364}" type="presParOf" srcId="{01025EE6-7BD5-465E-ADD0-EABA9ABB4C0F}" destId="{ED75A13B-0979-42D7-80B6-BA80F732EF7E}" srcOrd="1" destOrd="0" presId="urn:microsoft.com/office/officeart/2005/8/layout/process1"/>
    <dgm:cxn modelId="{088F4687-6256-4560-88DC-E3A72E6D497C}" type="presParOf" srcId="{ED75A13B-0979-42D7-80B6-BA80F732EF7E}" destId="{25B725EB-9EE5-4C5E-B465-832ACEF87F3B}" srcOrd="0" destOrd="0" presId="urn:microsoft.com/office/officeart/2005/8/layout/process1"/>
    <dgm:cxn modelId="{A1C5FFBC-FFEB-4581-B10E-7332E1614F8D}" type="presParOf" srcId="{01025EE6-7BD5-465E-ADD0-EABA9ABB4C0F}" destId="{3DA87667-E446-412E-B07A-1059F3CE1F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3BEB9-AD61-41FE-89D1-E463747427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2BD3074-7804-4777-905A-3977F6F0178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386F6-B562-4098-BD7E-2D7D226DF09C}" type="parTrans" cxnId="{7F5EB45E-C23D-431D-91A4-0A9055101100}">
      <dgm:prSet/>
      <dgm:spPr/>
      <dgm:t>
        <a:bodyPr/>
        <a:lstStyle/>
        <a:p>
          <a:endParaRPr lang="en-US"/>
        </a:p>
      </dgm:t>
    </dgm:pt>
    <dgm:pt modelId="{4C9DEC22-FA71-4778-BD0C-6965A8BC38D4}" type="sibTrans" cxnId="{7F5EB45E-C23D-431D-91A4-0A9055101100}">
      <dgm:prSet/>
      <dgm:spPr/>
      <dgm:t>
        <a:bodyPr/>
        <a:lstStyle/>
        <a:p>
          <a:endParaRPr lang="en-US"/>
        </a:p>
      </dgm:t>
    </dgm:pt>
    <dgm:pt modelId="{350E2EA6-7770-49FB-B79F-EB841586230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1) Time spent moving</a:t>
          </a:r>
        </a:p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2) Distance moved </a:t>
          </a:r>
        </a:p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3) Speed of movement</a:t>
          </a:r>
        </a:p>
      </dgm:t>
    </dgm:pt>
    <dgm:pt modelId="{93E1B5A3-799B-4051-A520-0C88E0B4A900}" type="parTrans" cxnId="{5B9C508F-95BA-47C0-B667-FC7BD8F45C69}">
      <dgm:prSet/>
      <dgm:spPr/>
      <dgm:t>
        <a:bodyPr/>
        <a:lstStyle/>
        <a:p>
          <a:endParaRPr lang="en-US"/>
        </a:p>
      </dgm:t>
    </dgm:pt>
    <dgm:pt modelId="{113D4E9C-3FB6-4D59-8B98-4A964407F83C}" type="sibTrans" cxnId="{5B9C508F-95BA-47C0-B667-FC7BD8F45C69}">
      <dgm:prSet/>
      <dgm:spPr/>
      <dgm:t>
        <a:bodyPr/>
        <a:lstStyle/>
        <a:p>
          <a:endParaRPr lang="en-US"/>
        </a:p>
      </dgm:t>
    </dgm:pt>
    <dgm:pt modelId="{01025EE6-7BD5-465E-ADD0-EABA9ABB4C0F}" type="pres">
      <dgm:prSet presAssocID="{BF03BEB9-AD61-41FE-89D1-E463747427B8}" presName="Name0" presStyleCnt="0">
        <dgm:presLayoutVars>
          <dgm:dir/>
          <dgm:resizeHandles val="exact"/>
        </dgm:presLayoutVars>
      </dgm:prSet>
      <dgm:spPr/>
    </dgm:pt>
    <dgm:pt modelId="{D1D3EF02-619F-499A-90F0-6842E36E53C0}" type="pres">
      <dgm:prSet presAssocID="{D2BD3074-7804-4777-905A-3977F6F01789}" presName="node" presStyleLbl="node1" presStyleIdx="0" presStyleCnt="2" custScaleX="65093" custScaleY="50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A13B-0979-42D7-80B6-BA80F732EF7E}" type="pres">
      <dgm:prSet presAssocID="{4C9DEC22-FA71-4778-BD0C-6965A8BC38D4}" presName="sibTrans" presStyleLbl="sibTrans2D1" presStyleIdx="0" presStyleCnt="1" custScaleY="88118"/>
      <dgm:spPr/>
      <dgm:t>
        <a:bodyPr/>
        <a:lstStyle/>
        <a:p>
          <a:endParaRPr lang="en-US"/>
        </a:p>
      </dgm:t>
    </dgm:pt>
    <dgm:pt modelId="{25B725EB-9EE5-4C5E-B465-832ACEF87F3B}" type="pres">
      <dgm:prSet presAssocID="{4C9DEC22-FA71-4778-BD0C-6965A8BC38D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A87667-E446-412E-B07A-1059F3CE1FE5}" type="pres">
      <dgm:prSet presAssocID="{350E2EA6-7770-49FB-B79F-EB841586230C}" presName="node" presStyleLbl="node1" presStyleIdx="1" presStyleCnt="2" custScaleX="70745" custScaleY="114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6F772-E1CB-484C-B218-5A64E7D283FD}" type="presOf" srcId="{4C9DEC22-FA71-4778-BD0C-6965A8BC38D4}" destId="{25B725EB-9EE5-4C5E-B465-832ACEF87F3B}" srcOrd="1" destOrd="0" presId="urn:microsoft.com/office/officeart/2005/8/layout/process1"/>
    <dgm:cxn modelId="{CE374A44-6C5C-4B70-92F0-3BF85CA31A37}" type="presOf" srcId="{350E2EA6-7770-49FB-B79F-EB841586230C}" destId="{3DA87667-E446-412E-B07A-1059F3CE1FE5}" srcOrd="0" destOrd="0" presId="urn:microsoft.com/office/officeart/2005/8/layout/process1"/>
    <dgm:cxn modelId="{5B9C508F-95BA-47C0-B667-FC7BD8F45C69}" srcId="{BF03BEB9-AD61-41FE-89D1-E463747427B8}" destId="{350E2EA6-7770-49FB-B79F-EB841586230C}" srcOrd="1" destOrd="0" parTransId="{93E1B5A3-799B-4051-A520-0C88E0B4A900}" sibTransId="{113D4E9C-3FB6-4D59-8B98-4A964407F83C}"/>
    <dgm:cxn modelId="{C06EEE5D-835E-4145-A586-7B6DCF14724B}" type="presOf" srcId="{BF03BEB9-AD61-41FE-89D1-E463747427B8}" destId="{01025EE6-7BD5-465E-ADD0-EABA9ABB4C0F}" srcOrd="0" destOrd="0" presId="urn:microsoft.com/office/officeart/2005/8/layout/process1"/>
    <dgm:cxn modelId="{E89E6E7A-3E6D-41FB-A722-6E8D1120F80D}" type="presOf" srcId="{D2BD3074-7804-4777-905A-3977F6F01789}" destId="{D1D3EF02-619F-499A-90F0-6842E36E53C0}" srcOrd="0" destOrd="0" presId="urn:microsoft.com/office/officeart/2005/8/layout/process1"/>
    <dgm:cxn modelId="{2CABB51D-6E81-49C1-B6D0-66BE87DD6CA7}" type="presOf" srcId="{4C9DEC22-FA71-4778-BD0C-6965A8BC38D4}" destId="{ED75A13B-0979-42D7-80B6-BA80F732EF7E}" srcOrd="0" destOrd="0" presId="urn:microsoft.com/office/officeart/2005/8/layout/process1"/>
    <dgm:cxn modelId="{7F5EB45E-C23D-431D-91A4-0A9055101100}" srcId="{BF03BEB9-AD61-41FE-89D1-E463747427B8}" destId="{D2BD3074-7804-4777-905A-3977F6F01789}" srcOrd="0" destOrd="0" parTransId="{818386F6-B562-4098-BD7E-2D7D226DF09C}" sibTransId="{4C9DEC22-FA71-4778-BD0C-6965A8BC38D4}"/>
    <dgm:cxn modelId="{3F6A6E6E-C3C2-476A-957B-29F6AF41978D}" type="presParOf" srcId="{01025EE6-7BD5-465E-ADD0-EABA9ABB4C0F}" destId="{D1D3EF02-619F-499A-90F0-6842E36E53C0}" srcOrd="0" destOrd="0" presId="urn:microsoft.com/office/officeart/2005/8/layout/process1"/>
    <dgm:cxn modelId="{53470D98-3BE4-4D43-93A3-2B5D18FD6364}" type="presParOf" srcId="{01025EE6-7BD5-465E-ADD0-EABA9ABB4C0F}" destId="{ED75A13B-0979-42D7-80B6-BA80F732EF7E}" srcOrd="1" destOrd="0" presId="urn:microsoft.com/office/officeart/2005/8/layout/process1"/>
    <dgm:cxn modelId="{088F4687-6256-4560-88DC-E3A72E6D497C}" type="presParOf" srcId="{ED75A13B-0979-42D7-80B6-BA80F732EF7E}" destId="{25B725EB-9EE5-4C5E-B465-832ACEF87F3B}" srcOrd="0" destOrd="0" presId="urn:microsoft.com/office/officeart/2005/8/layout/process1"/>
    <dgm:cxn modelId="{A1C5FFBC-FFEB-4581-B10E-7332E1614F8D}" type="presParOf" srcId="{01025EE6-7BD5-465E-ADD0-EABA9ABB4C0F}" destId="{3DA87667-E446-412E-B07A-1059F3CE1F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EF02-619F-499A-90F0-6842E36E53C0}">
      <dsp:nvSpPr>
        <dsp:cNvPr id="0" name=""/>
        <dsp:cNvSpPr/>
      </dsp:nvSpPr>
      <dsp:spPr>
        <a:xfrm>
          <a:off x="942" y="267843"/>
          <a:ext cx="2010047" cy="1206028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65" y="303166"/>
        <a:ext cx="1939401" cy="1135382"/>
      </dsp:txXfrm>
    </dsp:sp>
    <dsp:sp modelId="{ED75A13B-0979-42D7-80B6-BA80F732EF7E}">
      <dsp:nvSpPr>
        <dsp:cNvPr id="0" name=""/>
        <dsp:cNvSpPr/>
      </dsp:nvSpPr>
      <dsp:spPr>
        <a:xfrm>
          <a:off x="2211995" y="621611"/>
          <a:ext cx="426130" cy="49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211995" y="721309"/>
        <a:ext cx="298291" cy="299095"/>
      </dsp:txXfrm>
    </dsp:sp>
    <dsp:sp modelId="{3DA87667-E446-412E-B07A-1059F3CE1FE5}">
      <dsp:nvSpPr>
        <dsp:cNvPr id="0" name=""/>
        <dsp:cNvSpPr/>
      </dsp:nvSpPr>
      <dsp:spPr>
        <a:xfrm>
          <a:off x="2815009" y="267843"/>
          <a:ext cx="2010047" cy="1206028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and/or physiology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332" y="303166"/>
        <a:ext cx="1939401" cy="113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EF02-619F-499A-90F0-6842E36E53C0}">
      <dsp:nvSpPr>
        <dsp:cNvPr id="0" name=""/>
        <dsp:cNvSpPr/>
      </dsp:nvSpPr>
      <dsp:spPr>
        <a:xfrm>
          <a:off x="3819" y="983448"/>
          <a:ext cx="1782352" cy="88833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7" y="1009466"/>
        <a:ext cx="1730316" cy="836297"/>
      </dsp:txXfrm>
    </dsp:sp>
    <dsp:sp modelId="{ED75A13B-0979-42D7-80B6-BA80F732EF7E}">
      <dsp:nvSpPr>
        <dsp:cNvPr id="0" name=""/>
        <dsp:cNvSpPr/>
      </dsp:nvSpPr>
      <dsp:spPr>
        <a:xfrm>
          <a:off x="2059988" y="1128426"/>
          <a:ext cx="580490" cy="598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059988" y="1248102"/>
        <a:ext cx="406343" cy="359026"/>
      </dsp:txXfrm>
    </dsp:sp>
    <dsp:sp modelId="{3DA87667-E446-412E-B07A-1059F3CE1FE5}">
      <dsp:nvSpPr>
        <dsp:cNvPr id="0" name=""/>
        <dsp:cNvSpPr/>
      </dsp:nvSpPr>
      <dsp:spPr>
        <a:xfrm>
          <a:off x="2881437" y="412980"/>
          <a:ext cx="1937113" cy="202927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Time spent moving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2) Distance moved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3) Speed of movement</a:t>
          </a:r>
        </a:p>
      </dsp:txBody>
      <dsp:txXfrm>
        <a:off x="2938173" y="469716"/>
        <a:ext cx="1823641" cy="1915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EF02-619F-499A-90F0-6842E36E53C0}">
      <dsp:nvSpPr>
        <dsp:cNvPr id="0" name=""/>
        <dsp:cNvSpPr/>
      </dsp:nvSpPr>
      <dsp:spPr>
        <a:xfrm>
          <a:off x="942" y="267843"/>
          <a:ext cx="2010047" cy="1206028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65" y="303166"/>
        <a:ext cx="1939401" cy="1135382"/>
      </dsp:txXfrm>
    </dsp:sp>
    <dsp:sp modelId="{ED75A13B-0979-42D7-80B6-BA80F732EF7E}">
      <dsp:nvSpPr>
        <dsp:cNvPr id="0" name=""/>
        <dsp:cNvSpPr/>
      </dsp:nvSpPr>
      <dsp:spPr>
        <a:xfrm>
          <a:off x="2211995" y="621611"/>
          <a:ext cx="426130" cy="49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211995" y="721309"/>
        <a:ext cx="298291" cy="299095"/>
      </dsp:txXfrm>
    </dsp:sp>
    <dsp:sp modelId="{3DA87667-E446-412E-B07A-1059F3CE1FE5}">
      <dsp:nvSpPr>
        <dsp:cNvPr id="0" name=""/>
        <dsp:cNvSpPr/>
      </dsp:nvSpPr>
      <dsp:spPr>
        <a:xfrm>
          <a:off x="2815009" y="267843"/>
          <a:ext cx="2010047" cy="1206028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and/or physiology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332" y="303166"/>
        <a:ext cx="1939401" cy="1135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EF02-619F-499A-90F0-6842E36E53C0}">
      <dsp:nvSpPr>
        <dsp:cNvPr id="0" name=""/>
        <dsp:cNvSpPr/>
      </dsp:nvSpPr>
      <dsp:spPr>
        <a:xfrm>
          <a:off x="3819" y="983448"/>
          <a:ext cx="1782352" cy="88833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Ambient temperature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7" y="1009466"/>
        <a:ext cx="1730316" cy="836297"/>
      </dsp:txXfrm>
    </dsp:sp>
    <dsp:sp modelId="{ED75A13B-0979-42D7-80B6-BA80F732EF7E}">
      <dsp:nvSpPr>
        <dsp:cNvPr id="0" name=""/>
        <dsp:cNvSpPr/>
      </dsp:nvSpPr>
      <dsp:spPr>
        <a:xfrm>
          <a:off x="2059988" y="1128426"/>
          <a:ext cx="580490" cy="598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059988" y="1248102"/>
        <a:ext cx="406343" cy="359026"/>
      </dsp:txXfrm>
    </dsp:sp>
    <dsp:sp modelId="{3DA87667-E446-412E-B07A-1059F3CE1FE5}">
      <dsp:nvSpPr>
        <dsp:cNvPr id="0" name=""/>
        <dsp:cNvSpPr/>
      </dsp:nvSpPr>
      <dsp:spPr>
        <a:xfrm>
          <a:off x="2881437" y="412980"/>
          <a:ext cx="1937113" cy="202927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Time spent moving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2) Distance moved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3) Speed of movement</a:t>
          </a:r>
        </a:p>
      </dsp:txBody>
      <dsp:txXfrm>
        <a:off x="2938173" y="469716"/>
        <a:ext cx="1823641" cy="191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413E7-2E03-42C8-AA4B-9531282B041C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A7D0-7E3A-4D8F-97F2-0543277D7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need</a:t>
            </a:r>
            <a:r>
              <a:rPr lang="en-GB" baseline="0" dirty="0" smtClean="0"/>
              <a:t> for students to take notes: they will get a lab protocol that includes all information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3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circle</a:t>
            </a:r>
            <a:r>
              <a:rPr lang="en-GB" baseline="0" dirty="0" smtClean="0"/>
              <a:t> is an arena that contains a single fruit fly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4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 blocks of each</a:t>
            </a:r>
            <a:r>
              <a:rPr lang="en-GB" baseline="0" dirty="0" smtClean="0"/>
              <a:t> 20min</a:t>
            </a:r>
            <a:r>
              <a:rPr lang="en-GB" dirty="0" smtClean="0"/>
              <a:t>: a 30sec</a:t>
            </a:r>
            <a:r>
              <a:rPr lang="en-GB" baseline="0" dirty="0" smtClean="0"/>
              <a:t> </a:t>
            </a:r>
            <a:r>
              <a:rPr lang="en-GB" dirty="0" smtClean="0"/>
              <a:t>video</a:t>
            </a:r>
            <a:r>
              <a:rPr lang="en-GB" baseline="0" dirty="0" smtClean="0"/>
              <a:t> recording was taken towards the end of the 20min of each block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3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Hypothesis: can be a bit broad</a:t>
            </a:r>
            <a:r>
              <a:rPr lang="en-GB" baseline="0" dirty="0" smtClean="0"/>
              <a:t> and relate to how temperature affects both physiology and behaviour</a:t>
            </a:r>
          </a:p>
          <a:p>
            <a:r>
              <a:rPr lang="en-GB" baseline="0" dirty="0" smtClean="0"/>
              <a:t>Predictions are derived from the hypothesis and are more specific: they explain what we expect (based on our hypothesis) will happen to our specific dependent variables in response to a change in our independent variable</a:t>
            </a:r>
          </a:p>
          <a:p>
            <a:r>
              <a:rPr lang="en-GB" baseline="0" dirty="0" smtClean="0"/>
              <a:t>We actually test the predictions, not the hypothesis. Based on our results we can then say whether or not we found support for our hypothesis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 to spend 10</a:t>
            </a:r>
            <a:r>
              <a:rPr lang="en-GB" baseline="0" dirty="0" smtClean="0"/>
              <a:t>min on this and give them a pdf of or a link to the lab manual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8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students to take a screen shot</a:t>
            </a:r>
            <a:r>
              <a:rPr lang="en-GB" baseline="0" dirty="0" smtClean="0"/>
              <a:t> of this </a:t>
            </a:r>
          </a:p>
          <a:p>
            <a:r>
              <a:rPr lang="en-GB" baseline="0" dirty="0" smtClean="0"/>
              <a:t>Tell them to take detailed notes as they will need these later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4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Split them into groups / virtual breakout rooms</a:t>
            </a:r>
          </a:p>
          <a:p>
            <a:r>
              <a:rPr lang="en-GB" baseline="0" dirty="0" smtClean="0"/>
              <a:t>Each group of 5 students should be given a set ID (A, B or C) and 5 student IDs (either the numbers 1-5 or 6-10)</a:t>
            </a:r>
          </a:p>
          <a:p>
            <a:r>
              <a:rPr lang="en-GB" baseline="0" dirty="0" smtClean="0"/>
              <a:t>Stress how important it is that they engage and talk to each other and discuss this as a group</a:t>
            </a:r>
          </a:p>
          <a:p>
            <a:r>
              <a:rPr lang="en-GB" baseline="0" dirty="0" smtClean="0"/>
              <a:t>Strongly encourage them to leave their microphone and video 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4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relevant results from this paper and how many factors can influence </a:t>
            </a:r>
            <a:r>
              <a:rPr lang="en-GB" baseline="0" smtClean="0"/>
              <a:t>activity levels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A7D0-7E3A-4D8F-97F2-0543277D7E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7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1467CE9-5D66-415E-9B5F-E4463303E19C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2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349-7D23-4F3A-9ED6-DB815BB643FD}" type="datetime1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9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6FE7-9A7E-4999-8794-BA5A92CCB49B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5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E491-6E94-4CAD-B718-5F52A1ED2764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7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364A-F34E-45EE-BE5D-33306D9B04C7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5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7C32-F401-4C77-BC1F-DCBF48403EC6}" type="datetime1">
              <a:rPr lang="en-GB" smtClean="0"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2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FA1B-1FA3-4B9F-B210-0D04397B088F}" type="datetime1">
              <a:rPr lang="en-GB" smtClean="0"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2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C96-AD20-4B9E-8229-A8FA10901CE6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7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48F3-C02F-4380-80B2-04095A8510BB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B39A-D47D-4C8F-B546-50515E51CF3C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2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0873-EA1F-4B6F-AEC1-D51884114A1F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CDA4-3D08-4153-BFC4-2BBA07781EE2}" type="datetime1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7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A6AB-D9CB-4BD3-896D-A6FD79AD9C4F}" type="datetime1">
              <a:rPr lang="en-GB" smtClean="0"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4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884-DF5C-408C-99D4-09D663651D8F}" type="datetime1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834E-60AE-4030-84B7-2130F1F69AC7}" type="datetime1">
              <a:rPr lang="en-GB" smtClean="0"/>
              <a:t>29/03/2021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6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03B3-04FB-47FE-940D-0CA6F6F9D551}" type="datetime1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2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06C5-32E2-4FDB-860A-E4A35344CF1D}" type="datetime1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0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4800600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1924" y="483713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343" y="1900882"/>
            <a:ext cx="9568024" cy="4118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0C65FE-E77D-407C-89C2-3D8AC0E30EB0}" type="datetime1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640CE24-7A96-4217-AFBF-848CB154CB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0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385181"/>
          </a:xfrm>
        </p:spPr>
        <p:txBody>
          <a:bodyPr/>
          <a:lstStyle/>
          <a:p>
            <a:r>
              <a:rPr lang="en-GB" dirty="0" smtClean="0"/>
              <a:t>Fruit fly lab practical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Dr Lena </a:t>
            </a:r>
            <a:r>
              <a:rPr lang="en-GB" dirty="0" smtClean="0"/>
              <a:t>Grinsted, university of Portsmouth  </a:t>
            </a:r>
            <a:endParaRPr lang="en-GB" dirty="0" smtClean="0"/>
          </a:p>
          <a:p>
            <a:r>
              <a:rPr lang="en-GB" dirty="0" smtClean="0"/>
              <a:t>March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4" name="Lightning Bolt 3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</a:t>
            </a:r>
            <a:r>
              <a:rPr lang="en-GB" dirty="0" err="1" smtClean="0"/>
              <a:t>prac</a:t>
            </a:r>
            <a:r>
              <a:rPr lang="en-GB" dirty="0" smtClean="0"/>
              <a:t>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023" y="2400300"/>
            <a:ext cx="7885344" cy="36195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5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Circadian rhythm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17" y="1814174"/>
            <a:ext cx="11609603" cy="11937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Fruit fly activity patterns </a:t>
            </a:r>
            <a:r>
              <a:rPr lang="en-GB" sz="2400" dirty="0"/>
              <a:t>in different temperature </a:t>
            </a:r>
            <a:r>
              <a:rPr lang="en-GB" sz="2400" dirty="0" smtClean="0"/>
              <a:t>ranges and various </a:t>
            </a:r>
            <a:r>
              <a:rPr lang="en-GB" sz="2400" dirty="0" err="1" smtClean="0"/>
              <a:t>light:dark</a:t>
            </a:r>
            <a:r>
              <a:rPr lang="en-GB" sz="2400" dirty="0" smtClean="0"/>
              <a:t> cycles (here: 16h light: 8h dark)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4" descr="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9" b="14986"/>
          <a:stretch/>
        </p:blipFill>
        <p:spPr bwMode="auto">
          <a:xfrm>
            <a:off x="1851162" y="3422466"/>
            <a:ext cx="8421469" cy="28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7915" y="6494645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Ref: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Bywalez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(2012)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Jour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Med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Rhythm Research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440" y="3106436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C               31 C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0641" y="310267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C                 26 C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2645" y="4474119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 fly activity level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1105" y="6217646"/>
            <a:ext cx="191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(hours)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Take-home messages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4" y="1681654"/>
            <a:ext cx="6207860" cy="517634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b="1" dirty="0">
                <a:solidFill>
                  <a:schemeClr val="tx2"/>
                </a:solidFill>
              </a:rPr>
              <a:t>Behavioural data is highly variable 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Within- and among-individual variation</a:t>
            </a:r>
            <a:endParaRPr lang="en-GB" dirty="0"/>
          </a:p>
          <a:p>
            <a:pPr lvl="1"/>
            <a:r>
              <a:rPr lang="en-GB" dirty="0"/>
              <a:t>Increasing the sample size gives more reliable results</a:t>
            </a:r>
          </a:p>
          <a:p>
            <a:pPr lvl="1"/>
            <a:r>
              <a:rPr lang="en-GB" dirty="0"/>
              <a:t>Increasing the sampling effort (e.g. longer video recordings) might help to reduce </a:t>
            </a:r>
            <a:r>
              <a:rPr lang="en-GB" dirty="0" smtClean="0"/>
              <a:t>variation </a:t>
            </a:r>
            <a:endParaRPr lang="en-GB" dirty="0"/>
          </a:p>
          <a:p>
            <a:pPr lvl="0"/>
            <a:r>
              <a:rPr lang="en-GB" b="1" dirty="0" smtClean="0">
                <a:solidFill>
                  <a:schemeClr val="tx2"/>
                </a:solidFill>
              </a:rPr>
              <a:t>Manual vs. automated data recording</a:t>
            </a:r>
          </a:p>
          <a:p>
            <a:pPr lvl="1"/>
            <a:r>
              <a:rPr lang="en-GB" dirty="0" smtClean="0"/>
              <a:t>Manual </a:t>
            </a:r>
            <a:r>
              <a:rPr lang="en-GB" dirty="0"/>
              <a:t>decoding of behaviour can </a:t>
            </a:r>
            <a:r>
              <a:rPr lang="en-GB" dirty="0" smtClean="0"/>
              <a:t>be highly </a:t>
            </a:r>
            <a:r>
              <a:rPr lang="en-GB" dirty="0"/>
              <a:t>subjective</a:t>
            </a:r>
          </a:p>
          <a:p>
            <a:pPr lvl="1"/>
            <a:r>
              <a:rPr lang="en-GB" dirty="0"/>
              <a:t>Automated data recording may also include </a:t>
            </a:r>
            <a:r>
              <a:rPr lang="en-GB" dirty="0" smtClean="0"/>
              <a:t>errors, e.g</a:t>
            </a:r>
            <a:r>
              <a:rPr lang="en-GB" dirty="0"/>
              <a:t>. record movement when a fly is only cleaning </a:t>
            </a:r>
            <a:r>
              <a:rPr lang="en-GB" dirty="0" smtClean="0"/>
              <a:t>itself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5213" y="1681654"/>
            <a:ext cx="5069740" cy="4014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Hypothesis testing</a:t>
            </a:r>
          </a:p>
          <a:p>
            <a:pPr lvl="1"/>
            <a:r>
              <a:rPr lang="en-GB" dirty="0" smtClean="0"/>
              <a:t>Predicting animal behaviour is not trivial: hypothesis are often not supported </a:t>
            </a:r>
          </a:p>
          <a:p>
            <a:pPr lvl="1"/>
            <a:r>
              <a:rPr lang="en-GB" dirty="0" smtClean="0"/>
              <a:t>Unexpected results are common in behavioural studies</a:t>
            </a:r>
          </a:p>
          <a:p>
            <a:pPr lvl="1"/>
            <a:r>
              <a:rPr lang="en-GB" dirty="0" smtClean="0"/>
              <a:t>Testing the effect of a single factor may not be appropriate: In this case circadian rhythms would have affected the results </a:t>
            </a:r>
          </a:p>
          <a:p>
            <a:pPr lvl="1"/>
            <a:r>
              <a:rPr lang="en-GB" dirty="0" smtClean="0"/>
              <a:t>Future studies would need to take many more variables into account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57" y="496795"/>
            <a:ext cx="8456838" cy="706964"/>
          </a:xfrm>
        </p:spPr>
        <p:txBody>
          <a:bodyPr/>
          <a:lstStyle/>
          <a:p>
            <a:r>
              <a:rPr lang="en-GB" dirty="0" smtClean="0"/>
              <a:t>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3" y="1813766"/>
            <a:ext cx="6924678" cy="4903609"/>
          </a:xfrm>
        </p:spPr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dirty="0"/>
              <a:t>gain practical experience decoding animal behaviour from video recordings</a:t>
            </a:r>
          </a:p>
          <a:p>
            <a:r>
              <a:rPr lang="en-GB" dirty="0" smtClean="0"/>
              <a:t>To </a:t>
            </a:r>
            <a:r>
              <a:rPr lang="en-GB" dirty="0"/>
              <a:t>consider how temperature may affect physiological processes and animal behaviour</a:t>
            </a:r>
          </a:p>
          <a:p>
            <a:pPr lvl="0"/>
            <a:r>
              <a:rPr lang="en-GB" dirty="0" smtClean="0"/>
              <a:t>To </a:t>
            </a:r>
            <a:r>
              <a:rPr lang="en-GB" dirty="0"/>
              <a:t>compare and contrast data from manually versus automatically generated behavioural </a:t>
            </a:r>
            <a:r>
              <a:rPr lang="en-GB" dirty="0" smtClean="0"/>
              <a:t>data</a:t>
            </a:r>
            <a:endParaRPr lang="en-GB" dirty="0"/>
          </a:p>
          <a:p>
            <a:pPr lvl="0"/>
            <a:r>
              <a:rPr lang="en-GB" dirty="0" smtClean="0"/>
              <a:t>To </a:t>
            </a:r>
            <a:r>
              <a:rPr lang="en-GB" dirty="0"/>
              <a:t>practise hypothesis testing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 descr="C:\Users\GrinsteL\AppData\Local\Microsoft\Windows\INetCache\Content.MSO\B14F33E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43" y="1719569"/>
            <a:ext cx="4252775" cy="2950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67525" y="4670489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Drosophila melanogaster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9342" y="5186299"/>
            <a:ext cx="425277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take notes throughout for your coursework!</a:t>
            </a:r>
          </a:p>
        </p:txBody>
      </p:sp>
    </p:spTree>
    <p:extLst>
      <p:ext uri="{BB962C8B-B14F-4D97-AF65-F5344CB8AC3E}">
        <p14:creationId xmlns:p14="http://schemas.microsoft.com/office/powerpoint/2010/main" val="30929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9" y="484741"/>
            <a:ext cx="10515600" cy="756104"/>
          </a:xfrm>
        </p:spPr>
        <p:txBody>
          <a:bodyPr/>
          <a:lstStyle/>
          <a:p>
            <a:r>
              <a:rPr lang="en-GB" dirty="0" smtClean="0"/>
              <a:t>Experimental 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6" y="1825626"/>
            <a:ext cx="11244943" cy="10264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2 x 24 well plates, each with a single fly in each well (arena)</a:t>
            </a:r>
          </a:p>
          <a:p>
            <a:r>
              <a:rPr lang="en-GB" dirty="0" smtClean="0"/>
              <a:t>Exposed each plate to a condition: a range of temperature changes</a:t>
            </a:r>
          </a:p>
        </p:txBody>
      </p:sp>
      <p:pic>
        <p:nvPicPr>
          <p:cNvPr id="4" name="Picture 3" descr="A picture containing text, electronics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17" y="3646170"/>
            <a:ext cx="4285298" cy="293311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76617" y="3646169"/>
            <a:ext cx="4285298" cy="28242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1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, electronics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" y="3646170"/>
            <a:ext cx="4285298" cy="29331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21229" y="3646169"/>
            <a:ext cx="4285298" cy="28242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1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GB" sz="2400" dirty="0" smtClean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2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110" y="3137594"/>
            <a:ext cx="2024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A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516" y="3137595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B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ightning Bolt 10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conditions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18" y="1748482"/>
            <a:ext cx="9568024" cy="4118919"/>
          </a:xfrm>
        </p:spPr>
        <p:txBody>
          <a:bodyPr/>
          <a:lstStyle/>
          <a:p>
            <a:r>
              <a:rPr lang="en-GB" dirty="0"/>
              <a:t>Condition A (abbreviation: CA): Increase-Decrease</a:t>
            </a:r>
          </a:p>
        </p:txBody>
      </p:sp>
      <p:pic>
        <p:nvPicPr>
          <p:cNvPr id="4" name="Picture 3" descr="Diagram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2458039"/>
            <a:ext cx="9100457" cy="4312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2351" y="4040001"/>
            <a:ext cx="100540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 1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4876" y="6348706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700" y="5054173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886" y="4266708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8322" y="3618117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5427" y="3344686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4221" y="3344686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6118" y="3618117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2061" y="4160303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5898" y="5113462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5898" y="6345712"/>
            <a:ext cx="428387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 conditions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900883"/>
            <a:ext cx="9568024" cy="1223318"/>
          </a:xfrm>
        </p:spPr>
        <p:txBody>
          <a:bodyPr/>
          <a:lstStyle/>
          <a:p>
            <a:r>
              <a:rPr lang="en-GB" dirty="0"/>
              <a:t>Condition B (abbreviation: CB): Decrease-Increase</a:t>
            </a:r>
          </a:p>
        </p:txBody>
      </p:sp>
      <p:pic>
        <p:nvPicPr>
          <p:cNvPr id="4" name="Picture 3" descr="Diagram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2" y="2664869"/>
            <a:ext cx="9921603" cy="41931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33152" y="4109544"/>
            <a:ext cx="100540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 1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8738" y="2652559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538" y="3796794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886" y="4266708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032" y="5054173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737" y="6182479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9068" y="6180355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1898" y="5060435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7264" y="4160303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2191" y="3802783"/>
            <a:ext cx="44114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29453" y="2673419"/>
            <a:ext cx="428387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295729"/>
            <a:ext cx="4577646" cy="982276"/>
          </a:xfrm>
        </p:spPr>
        <p:txBody>
          <a:bodyPr/>
          <a:lstStyle/>
          <a:p>
            <a:pPr algn="r"/>
            <a:r>
              <a:rPr lang="en-GB" dirty="0" smtClean="0"/>
              <a:t>Hypothesis testing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825625"/>
            <a:ext cx="6607630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HYPOTHESIS</a:t>
            </a:r>
            <a:r>
              <a:rPr lang="en-GB" dirty="0" smtClean="0"/>
              <a:t> </a:t>
            </a:r>
          </a:p>
          <a:p>
            <a:r>
              <a:rPr lang="en-GB" dirty="0" smtClean="0"/>
              <a:t>An educated guess</a:t>
            </a:r>
          </a:p>
          <a:p>
            <a:r>
              <a:rPr lang="en-GB" dirty="0" smtClean="0"/>
              <a:t>Based on a strong scientific rationale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PREDICTION(S)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derived from the hypothesis</a:t>
            </a:r>
          </a:p>
          <a:p>
            <a:r>
              <a:rPr lang="en-GB" dirty="0" smtClean="0"/>
              <a:t>Should identify your specific </a:t>
            </a:r>
            <a:r>
              <a:rPr lang="en-GB" b="1" dirty="0" smtClean="0"/>
              <a:t>independent variable(s) </a:t>
            </a:r>
            <a:r>
              <a:rPr lang="en-GB" dirty="0" smtClean="0"/>
              <a:t>and your </a:t>
            </a:r>
            <a:r>
              <a:rPr lang="en-GB" b="1" dirty="0" smtClean="0"/>
              <a:t>dependent variable(s)</a:t>
            </a:r>
            <a:r>
              <a:rPr lang="en-GB" dirty="0" smtClean="0"/>
              <a:t>, and which relationship you would expect between these them </a:t>
            </a:r>
          </a:p>
          <a:p>
            <a:r>
              <a:rPr lang="en-GB" dirty="0" smtClean="0"/>
              <a:t>Relationships can be positive, negative, or neutral</a:t>
            </a:r>
          </a:p>
          <a:p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6757411"/>
              </p:ext>
            </p:extLst>
          </p:nvPr>
        </p:nvGraphicFramePr>
        <p:xfrm>
          <a:off x="7246258" y="1531710"/>
          <a:ext cx="4826000" cy="174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68388963"/>
              </p:ext>
            </p:extLst>
          </p:nvPr>
        </p:nvGraphicFramePr>
        <p:xfrm>
          <a:off x="7246258" y="3817714"/>
          <a:ext cx="4822371" cy="285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Up Arrow 9"/>
          <p:cNvSpPr/>
          <p:nvPr/>
        </p:nvSpPr>
        <p:spPr>
          <a:xfrm>
            <a:off x="8176079" y="3045203"/>
            <a:ext cx="2962727" cy="1124025"/>
          </a:xfrm>
          <a:prstGeom prst="up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Support?</a:t>
            </a: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ghtning Bolt 12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6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406970" y="62274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(dependent)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258" y="5694012"/>
            <a:ext cx="187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(independent)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10" grpId="0" animBg="1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243"/>
          </a:xfrm>
        </p:spPr>
        <p:txBody>
          <a:bodyPr/>
          <a:lstStyle/>
          <a:p>
            <a:r>
              <a:rPr lang="en-GB" dirty="0" smtClean="0"/>
              <a:t>Self-directed introduction (~10min)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90688"/>
            <a:ext cx="8567057" cy="4486275"/>
          </a:xfrm>
        </p:spPr>
        <p:txBody>
          <a:bodyPr/>
          <a:lstStyle/>
          <a:p>
            <a:r>
              <a:rPr lang="en-GB" dirty="0" smtClean="0"/>
              <a:t>Read Intro and Experiment Overview (pages </a:t>
            </a:r>
            <a:r>
              <a:rPr lang="en-GB" dirty="0" smtClean="0"/>
              <a:t>3-4)</a:t>
            </a:r>
            <a:endParaRPr lang="en-GB" dirty="0" smtClean="0"/>
          </a:p>
          <a:p>
            <a:r>
              <a:rPr lang="en-GB" dirty="0" smtClean="0"/>
              <a:t>Watch YouTube video (link: top of page </a:t>
            </a:r>
            <a:r>
              <a:rPr lang="en-GB" dirty="0" smtClean="0"/>
              <a:t>5) </a:t>
            </a:r>
            <a:endParaRPr lang="en-GB" dirty="0" smtClean="0"/>
          </a:p>
          <a:p>
            <a:pPr lvl="1"/>
            <a:r>
              <a:rPr lang="en-GB" dirty="0" smtClean="0"/>
              <a:t>Watch only </a:t>
            </a:r>
            <a:r>
              <a:rPr lang="en-GB" b="1" dirty="0" smtClean="0"/>
              <a:t>the </a:t>
            </a:r>
            <a:r>
              <a:rPr lang="en-GB" b="1" dirty="0"/>
              <a:t>first 5min </a:t>
            </a:r>
            <a:r>
              <a:rPr lang="en-GB" b="1" dirty="0" smtClean="0"/>
              <a:t>45sec</a:t>
            </a:r>
          </a:p>
          <a:p>
            <a:pPr lvl="1"/>
            <a:r>
              <a:rPr lang="en-GB" dirty="0" smtClean="0"/>
              <a:t>Recommended playback speed: 1.25, 1.50 or 1.75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370" t="37774" r="29549" b="31519"/>
          <a:stretch/>
        </p:blipFill>
        <p:spPr>
          <a:xfrm>
            <a:off x="838200" y="4262493"/>
            <a:ext cx="6540138" cy="2399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92417" y="6119930"/>
            <a:ext cx="566057" cy="5486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782521" y="4825816"/>
            <a:ext cx="2477588" cy="5486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424" t="18169" r="60041" b="17388"/>
          <a:stretch/>
        </p:blipFill>
        <p:spPr>
          <a:xfrm rot="451196">
            <a:off x="8393356" y="1528038"/>
            <a:ext cx="3475889" cy="4934304"/>
          </a:xfrm>
          <a:prstGeom prst="rect">
            <a:avLst/>
          </a:prstGeom>
        </p:spPr>
      </p:pic>
      <p:sp>
        <p:nvSpPr>
          <p:cNvPr id="8" name="Lightning Bolt 7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ghtning Bolt 9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ightning Bolt 10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ghtning Bolt 11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ghtning Bolt 12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ghtning Bolt 13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ghtning Bolt 14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ightning Bolt 15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ightning Bolt 16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ightning Bolt 17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ightning Bolt 18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30" y="494599"/>
            <a:ext cx="9590313" cy="982276"/>
          </a:xfrm>
        </p:spPr>
        <p:txBody>
          <a:bodyPr/>
          <a:lstStyle/>
          <a:p>
            <a:pPr algn="r"/>
            <a:r>
              <a:rPr lang="en-GB" dirty="0" smtClean="0"/>
              <a:t>Hypotheses and Predictions </a:t>
            </a:r>
            <a:r>
              <a:rPr lang="en-GB" sz="3200" dirty="0" smtClean="0"/>
              <a:t>(Discuss 10-15min)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Steps 2-3 in lab protocol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825625"/>
            <a:ext cx="6607630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HYPOTHESIS</a:t>
            </a:r>
            <a:r>
              <a:rPr lang="en-GB" dirty="0" smtClean="0"/>
              <a:t> </a:t>
            </a:r>
          </a:p>
          <a:p>
            <a:r>
              <a:rPr lang="en-GB" dirty="0" smtClean="0"/>
              <a:t>An educated guess</a:t>
            </a:r>
          </a:p>
          <a:p>
            <a:r>
              <a:rPr lang="en-GB" dirty="0" smtClean="0"/>
              <a:t>Based on a strong scientific rationale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PREDICTION(S)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derived from the hypothesis</a:t>
            </a:r>
          </a:p>
          <a:p>
            <a:r>
              <a:rPr lang="en-GB" dirty="0" smtClean="0"/>
              <a:t>Should identify your specific </a:t>
            </a:r>
            <a:r>
              <a:rPr lang="en-GB" b="1" dirty="0" smtClean="0"/>
              <a:t>dependent variable(s) </a:t>
            </a:r>
            <a:r>
              <a:rPr lang="en-GB" dirty="0" smtClean="0"/>
              <a:t>and your </a:t>
            </a:r>
            <a:r>
              <a:rPr lang="en-GB" b="1" dirty="0" smtClean="0"/>
              <a:t>independent variable(s)</a:t>
            </a:r>
            <a:r>
              <a:rPr lang="en-GB" dirty="0" smtClean="0"/>
              <a:t>, and which relationship you would expect between these them </a:t>
            </a:r>
          </a:p>
          <a:p>
            <a:r>
              <a:rPr lang="en-GB" dirty="0" smtClean="0"/>
              <a:t>Relationships can be positive, negative, or neutral</a:t>
            </a:r>
          </a:p>
          <a:p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7246258" y="1531710"/>
          <a:ext cx="4826000" cy="174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7246258" y="3817714"/>
          <a:ext cx="4822371" cy="285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Up Arrow 9"/>
          <p:cNvSpPr/>
          <p:nvPr/>
        </p:nvSpPr>
        <p:spPr>
          <a:xfrm>
            <a:off x="8176079" y="3045203"/>
            <a:ext cx="2962727" cy="1124025"/>
          </a:xfrm>
          <a:prstGeom prst="up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Support?</a:t>
            </a: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ghtning Bolt 12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8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406970" y="62274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(dependent)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258" y="5694012"/>
            <a:ext cx="187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(independent)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help from your breakout 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CE24-7A96-4217-AFBF-848CB154CB19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1851764"/>
            <a:ext cx="11499473" cy="5006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7214" y="3136782"/>
            <a:ext cx="3760602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and discuss as a group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turn on your microphone (and camera if you can)!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5198446-93ae-4266-a8e6-43e2483962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1692</TotalTime>
  <Words>869</Words>
  <Application>Microsoft Office PowerPoint</Application>
  <PresentationFormat>Widescreen</PresentationFormat>
  <Paragraphs>150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 Boardroom</vt:lpstr>
      <vt:lpstr>Fruit fly lab practical </vt:lpstr>
      <vt:lpstr>Learning objectives </vt:lpstr>
      <vt:lpstr>Experimental overview </vt:lpstr>
      <vt:lpstr>Temperature conditions </vt:lpstr>
      <vt:lpstr>Temperature conditions </vt:lpstr>
      <vt:lpstr>Hypothesis testing </vt:lpstr>
      <vt:lpstr>Self-directed introduction (~10min)</vt:lpstr>
      <vt:lpstr>Hypotheses and Predictions (Discuss 10-15min) Steps 2-3 in lab protocol   </vt:lpstr>
      <vt:lpstr>Call for help from your breakout room</vt:lpstr>
      <vt:lpstr>Lab prac… </vt:lpstr>
      <vt:lpstr>Circadian rhythm</vt:lpstr>
      <vt:lpstr>Take-home messages </vt:lpstr>
    </vt:vector>
  </TitlesOfParts>
  <Company>University of Portsmouth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Grinsted</dc:creator>
  <cp:lastModifiedBy>Lena Grinsted</cp:lastModifiedBy>
  <cp:revision>131</cp:revision>
  <dcterms:created xsi:type="dcterms:W3CDTF">2021-02-11T09:26:44Z</dcterms:created>
  <dcterms:modified xsi:type="dcterms:W3CDTF">2021-03-29T20:44:49Z</dcterms:modified>
</cp:coreProperties>
</file>